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gif" ContentType="image/gif"/>
  <Default Extension="emf" ContentType="image/x-em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19"/>
  </p:notesMasterIdLst>
  <p:sldIdLst>
    <p:sldId id="258" r:id="rId3"/>
    <p:sldId id="410" r:id="rId4"/>
    <p:sldId id="403" r:id="rId5"/>
    <p:sldId id="413" r:id="rId6"/>
    <p:sldId id="414" r:id="rId7"/>
    <p:sldId id="424" r:id="rId8"/>
    <p:sldId id="408" r:id="rId9"/>
    <p:sldId id="419" r:id="rId10"/>
    <p:sldId id="409" r:id="rId11"/>
    <p:sldId id="415" r:id="rId12"/>
    <p:sldId id="493" r:id="rId13"/>
    <p:sldId id="489" r:id="rId14"/>
    <p:sldId id="446" r:id="rId15"/>
    <p:sldId id="447" r:id="rId16"/>
    <p:sldId id="490" r:id="rId17"/>
    <p:sldId id="488" r:id="rId18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279">
          <p15:clr>
            <a:srgbClr val="A4A3A4"/>
          </p15:clr>
        </p15:guide>
        <p15:guide id="2" orient="horz" pos="306">
          <p15:clr>
            <a:srgbClr val="A4A3A4"/>
          </p15:clr>
        </p15:guide>
        <p15:guide id="3" orient="horz" pos="565">
          <p15:clr>
            <a:srgbClr val="A4A3A4"/>
          </p15:clr>
        </p15:guide>
        <p15:guide id="4" orient="horz" pos="2193">
          <p15:clr>
            <a:srgbClr val="A4A3A4"/>
          </p15:clr>
        </p15:guide>
        <p15:guide id="5" orient="horz" pos="1611">
          <p15:clr>
            <a:srgbClr val="A4A3A4"/>
          </p15:clr>
        </p15:guide>
        <p15:guide id="6" pos="5607">
          <p15:clr>
            <a:srgbClr val="A4A3A4"/>
          </p15:clr>
        </p15:guide>
        <p15:guide id="7" pos="290">
          <p15:clr>
            <a:srgbClr val="A4A3A4"/>
          </p15:clr>
        </p15:guide>
        <p15:guide id="8" pos="1979">
          <p15:clr>
            <a:srgbClr val="A4A3A4"/>
          </p15:clr>
        </p15:guide>
        <p15:guide id="9" pos="3781">
          <p15:clr>
            <a:srgbClr val="A4A3A4"/>
          </p15:clr>
        </p15:guide>
        <p15:guide id="10" pos="2092">
          <p15:clr>
            <a:srgbClr val="A4A3A4"/>
          </p15:clr>
        </p15:guide>
        <p15:guide id="11" pos="389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5FC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39"/>
    <p:restoredTop sz="85635" autoAdjust="0"/>
  </p:normalViewPr>
  <p:slideViewPr>
    <p:cSldViewPr>
      <p:cViewPr>
        <p:scale>
          <a:sx n="130" d="100"/>
          <a:sy n="130" d="100"/>
        </p:scale>
        <p:origin x="776" y="344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gif>
</file>

<file path=ppt/media/image11.jp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EE8655-02BA-7E4D-8510-464EED997661}" type="datetimeFigureOut">
              <a:rPr lang="en-US" smtClean="0"/>
              <a:t>11/9/16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071D2B-966F-C847-8493-0B716C55D0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498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71D2B-966F-C847-8493-0B716C55D0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274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2" name="Shape 3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13034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2" name="Shape 3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What is it and why is this important?</a:t>
            </a:r>
          </a:p>
          <a:p>
            <a:r>
              <a:rPr lang="en-US" dirty="0" smtClean="0"/>
              <a:t>Learning</a:t>
            </a:r>
            <a:r>
              <a:rPr lang="en-US" baseline="0" dirty="0" smtClean="0"/>
              <a:t> to SELL YOURSELF.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3350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2" name="Shape 3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3526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71D2B-966F-C847-8493-0B716C55D0B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794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71D2B-966F-C847-8493-0B716C55D0B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82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885453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DB1F77-DB6F-5343-AAF1-E89F322FAF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70856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3E3D6F-A7AA-FB44-9046-DCB1DCEA3B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13169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2EAAAE-56FE-804B-BFD8-52EE5EB84A8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312754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0BDFF0-D88B-F848-B1AE-D535B20506C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93019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B2A419-CB65-3349-B466-C35AD4FA22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70885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7E5337-D69F-D04A-8CE0-AB3C12CFCEF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514442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FAAC9C85-B02B-344B-B6ED-E988E762C6B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92416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hapter">
    <p:bg>
      <p:bgPr>
        <a:solidFill>
          <a:srgbClr val="1EC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457182" y="457200"/>
            <a:ext cx="8448712" cy="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defTabSz="329184"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864"/>
          </a:p>
        </p:txBody>
      </p:sp>
      <p:sp>
        <p:nvSpPr>
          <p:cNvPr id="24" name="Shape 24"/>
          <p:cNvSpPr/>
          <p:nvPr/>
        </p:nvSpPr>
        <p:spPr>
          <a:xfrm>
            <a:off x="457182" y="877824"/>
            <a:ext cx="8448712" cy="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defTabSz="329184">
              <a:defRPr sz="1200">
                <a:solidFill>
                  <a:srgbClr val="000000"/>
                </a:solidFill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864"/>
          </a:p>
        </p:txBody>
      </p:sp>
      <p:sp>
        <p:nvSpPr>
          <p:cNvPr id="25" name="Shape 25"/>
          <p:cNvSpPr>
            <a:spLocks noGrp="1"/>
          </p:cNvSpPr>
          <p:nvPr>
            <p:ph type="body" sz="quarter" idx="13"/>
          </p:nvPr>
        </p:nvSpPr>
        <p:spPr>
          <a:xfrm>
            <a:off x="457182" y="530352"/>
            <a:ext cx="7314902" cy="310896"/>
          </a:xfrm>
          <a:prstGeom prst="rect">
            <a:avLst/>
          </a:prstGeom>
        </p:spPr>
        <p:txBody>
          <a:bodyPr anchor="t"/>
          <a:lstStyle>
            <a:lvl1pPr>
              <a:lnSpc>
                <a:spcPts val="2304"/>
              </a:lnSpc>
              <a:defRPr sz="2304" cap="all" spc="-46">
                <a:solidFill>
                  <a:srgbClr val="000000"/>
                </a:solidFill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t>insert class title</a:t>
            </a:r>
          </a:p>
        </p:txBody>
      </p:sp>
      <p:sp>
        <p:nvSpPr>
          <p:cNvPr id="26" name="Shape 26"/>
          <p:cNvSpPr>
            <a:spLocks noGrp="1"/>
          </p:cNvSpPr>
          <p:nvPr>
            <p:ph type="body" sz="quarter" idx="14"/>
          </p:nvPr>
        </p:nvSpPr>
        <p:spPr>
          <a:xfrm>
            <a:off x="457182" y="1060704"/>
            <a:ext cx="8448712" cy="1066959"/>
          </a:xfrm>
          <a:prstGeom prst="rect">
            <a:avLst/>
          </a:prstGeom>
          <a:ln>
            <a:miter lim="400000"/>
          </a:ln>
        </p:spPr>
        <p:txBody>
          <a:bodyPr anchor="t">
            <a:spAutoFit/>
          </a:bodyPr>
          <a:lstStyle>
            <a:lvl1pPr defTabSz="941832">
              <a:lnSpc>
                <a:spcPts val="7632"/>
              </a:lnSpc>
              <a:defRPr sz="8640" cap="all" spc="-172"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r>
              <a:t>insert chapter title</a:t>
            </a:r>
          </a:p>
        </p:txBody>
      </p:sp>
      <p:sp>
        <p:nvSpPr>
          <p:cNvPr id="27" name="Shape 27"/>
          <p:cNvSpPr>
            <a:spLocks noGrp="1"/>
          </p:cNvSpPr>
          <p:nvPr>
            <p:ph type="sldNum" sz="quarter" idx="2"/>
          </p:nvPr>
        </p:nvSpPr>
        <p:spPr>
          <a:xfrm>
            <a:off x="8661572" y="532181"/>
            <a:ext cx="249073" cy="307239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2304"/>
              </a:lnSpc>
              <a:defRPr sz="2304" spc="-46">
                <a:latin typeface="+mj-lt"/>
                <a:ea typeface="+mj-ea"/>
                <a:cs typeface="+mj-cs"/>
                <a:sym typeface="PFDinTextCompPro-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4318654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94618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FAAC9C85-B02B-344B-B6ED-E988E762C6B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87789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24B2F1-5CFA-A941-A907-D57BFE54912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7385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3097AF-4485-5E4B-900A-944933129B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356652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7AA7AE-4116-954F-9DAB-5ECEADAD1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26613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68B664-54F3-9843-AF30-1FF064132C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43501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5F1FA3-6FF8-DF45-BA66-4A86341B37D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535156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FD1D78-CFBA-DD4E-9447-19953A0155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9654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AF213A-6ECF-A946-A3C9-E97BD1E77D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377506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8.xml"/><Relationship Id="rId17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/>
  <p:txStyles>
    <p:titleStyle>
      <a:lvl1pPr algn="l" rtl="0" eaLnBrk="0" fontAlgn="base" hangingPunct="0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0" fontAlgn="base" hangingPunct="0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911F6ECD-D9A2-2243-A27C-D1F47D20B0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7" r:id="rId14"/>
    <p:sldLayoutId id="2147484118" r:id="rId15"/>
    <p:sldLayoutId id="2147484119" r:id="rId16"/>
  </p:sldLayoutIdLst>
  <p:transition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2750" y="1144588"/>
            <a:ext cx="8469313" cy="1127125"/>
          </a:xfrm>
        </p:spPr>
        <p:txBody>
          <a:bodyPr/>
          <a:lstStyle/>
          <a:p>
            <a:pPr>
              <a:lnSpc>
                <a:spcPts val="9000"/>
              </a:lnSpc>
              <a:defRPr/>
            </a:pPr>
            <a:r>
              <a:rPr lang="en-US" sz="9600" dirty="0" err="1" smtClean="0"/>
              <a:t>PersonAl</a:t>
            </a:r>
            <a:r>
              <a:rPr lang="en-US" sz="9600" dirty="0" smtClean="0"/>
              <a:t> Branding</a:t>
            </a:r>
            <a:br>
              <a:rPr lang="en-US" sz="9600" dirty="0" smtClean="0"/>
            </a:br>
            <a:r>
              <a:rPr lang="en-US" sz="6000" dirty="0" smtClean="0"/>
              <a:t>Telling your story</a:t>
            </a:r>
            <a:endParaRPr lang="en-US" sz="6000" dirty="0"/>
          </a:p>
        </p:txBody>
      </p:sp>
      <p:sp>
        <p:nvSpPr>
          <p:cNvPr id="18435" name="Subtitle 3"/>
          <p:cNvSpPr>
            <a:spLocks noGrp="1"/>
          </p:cNvSpPr>
          <p:nvPr>
            <p:ph type="subTitle" idx="1"/>
          </p:nvPr>
        </p:nvSpPr>
        <p:spPr bwMode="auto">
          <a:xfrm>
            <a:off x="261937" y="4381500"/>
            <a:ext cx="8709024" cy="6096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sz="2000" dirty="0" smtClean="0">
                <a:latin typeface="Georgia" charset="0"/>
                <a:ea typeface="Georgia" charset="0"/>
                <a:cs typeface="Georgia" charset="0"/>
              </a:rPr>
              <a:t>Julie Carroll, Outcomes Lead</a:t>
            </a:r>
          </a:p>
          <a:p>
            <a:r>
              <a:rPr lang="en-US" sz="2000" dirty="0" smtClean="0">
                <a:latin typeface="Georgia" charset="0"/>
                <a:ea typeface="Georgia" charset="0"/>
                <a:cs typeface="Georgia" charset="0"/>
              </a:rPr>
              <a:t>General Assembly</a:t>
            </a:r>
            <a:endParaRPr sz="2000" dirty="0">
              <a:latin typeface="Georgia" charset="0"/>
              <a:ea typeface="Georgia" charset="0"/>
              <a:cs typeface="Georgia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0BDFF0-D88B-F848-B1AE-D535B20506C8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71265" y="1586528"/>
            <a:ext cx="8533023" cy="330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Aft>
                <a:spcPts val="2200"/>
              </a:spcAft>
            </a:pP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Take a few moments to answer these questions. </a:t>
            </a:r>
            <a:r>
              <a:rPr lang="en-US" sz="2200" b="1" dirty="0" smtClean="0">
                <a:solidFill>
                  <a:schemeClr val="accent2"/>
                </a:solidFill>
                <a:latin typeface="Georgia" charset="0"/>
                <a:ea typeface="Georgia" charset="0"/>
                <a:cs typeface="Georgia" charset="0"/>
              </a:rPr>
              <a:t>B</a:t>
            </a:r>
            <a:r>
              <a:rPr lang="en-US" sz="2200" b="1" dirty="0" smtClean="0">
                <a:solidFill>
                  <a:schemeClr val="accent6"/>
                </a:solidFill>
                <a:latin typeface="Georgia" charset="0"/>
                <a:ea typeface="Georgia" charset="0"/>
                <a:cs typeface="Georgia" charset="0"/>
              </a:rPr>
              <a:t>e</a:t>
            </a:r>
            <a:r>
              <a:rPr lang="en-US" sz="2200" b="1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200" b="1" dirty="0" smtClean="0">
                <a:solidFill>
                  <a:schemeClr val="accent2"/>
                </a:solidFill>
                <a:latin typeface="Georgia" charset="0"/>
                <a:ea typeface="Georgia" charset="0"/>
                <a:cs typeface="Georgia" charset="0"/>
              </a:rPr>
              <a:t>y</a:t>
            </a:r>
            <a:r>
              <a:rPr lang="en-US" sz="2200" b="1" dirty="0" smtClean="0">
                <a:solidFill>
                  <a:schemeClr val="accent1"/>
                </a:solidFill>
                <a:latin typeface="Georgia" charset="0"/>
                <a:ea typeface="Georgia" charset="0"/>
                <a:cs typeface="Georgia" charset="0"/>
              </a:rPr>
              <a:t>o</a:t>
            </a:r>
            <a:r>
              <a:rPr lang="en-US" sz="2200" b="1" dirty="0" smtClean="0">
                <a:solidFill>
                  <a:srgbClr val="7030A0"/>
                </a:solidFill>
                <a:latin typeface="Georgia" charset="0"/>
                <a:ea typeface="Georgia" charset="0"/>
                <a:cs typeface="Georgia" charset="0"/>
              </a:rPr>
              <a:t>u</a:t>
            </a:r>
            <a:r>
              <a:rPr lang="en-US" sz="2200" b="1" dirty="0" smtClean="0">
                <a:solidFill>
                  <a:schemeClr val="accent2"/>
                </a:solidFill>
                <a:latin typeface="Georgia" charset="0"/>
                <a:ea typeface="Georgia" charset="0"/>
                <a:cs typeface="Georgia" charset="0"/>
              </a:rPr>
              <a:t>r</a:t>
            </a:r>
            <a:r>
              <a:rPr lang="en-US" sz="2200" b="1" dirty="0" smtClean="0">
                <a:solidFill>
                  <a:schemeClr val="accent3"/>
                </a:solidFill>
                <a:latin typeface="Georgia" charset="0"/>
                <a:ea typeface="Georgia" charset="0"/>
                <a:cs typeface="Georgia" charset="0"/>
              </a:rPr>
              <a:t>s</a:t>
            </a:r>
            <a:r>
              <a:rPr lang="en-US" sz="2200" b="1" dirty="0" smtClean="0">
                <a:solidFill>
                  <a:schemeClr val="accent6"/>
                </a:solidFill>
                <a:latin typeface="Georgia" charset="0"/>
                <a:ea typeface="Georgia" charset="0"/>
                <a:cs typeface="Georgia" charset="0"/>
              </a:rPr>
              <a:t>e</a:t>
            </a:r>
            <a:r>
              <a:rPr lang="en-US" sz="2200" b="1" dirty="0" smtClean="0">
                <a:solidFill>
                  <a:srgbClr val="7030A0"/>
                </a:solidFill>
                <a:latin typeface="Georgia" charset="0"/>
                <a:ea typeface="Georgia" charset="0"/>
                <a:cs typeface="Georgia" charset="0"/>
              </a:rPr>
              <a:t>l</a:t>
            </a:r>
            <a:r>
              <a:rPr lang="en-US" sz="2200" b="1" dirty="0" smtClean="0">
                <a:solidFill>
                  <a:schemeClr val="accent6"/>
                </a:solidFill>
                <a:latin typeface="Georgia" charset="0"/>
                <a:ea typeface="Georgia" charset="0"/>
                <a:cs typeface="Georgia" charset="0"/>
              </a:rPr>
              <a:t>f</a:t>
            </a:r>
            <a:r>
              <a:rPr lang="en-US" sz="2200" b="1" dirty="0" smtClean="0">
                <a:solidFill>
                  <a:schemeClr val="accent2"/>
                </a:solidFill>
                <a:latin typeface="Georgia" charset="0"/>
                <a:ea typeface="Georgia" charset="0"/>
                <a:cs typeface="Georgia" charset="0"/>
              </a:rPr>
              <a:t>!</a:t>
            </a:r>
          </a:p>
          <a:p>
            <a:pPr algn="l">
              <a:spcAft>
                <a:spcPts val="2200"/>
              </a:spcAft>
            </a:pPr>
            <a:r>
              <a:rPr lang="en-US" sz="2200" b="1" dirty="0" smtClean="0">
                <a:latin typeface="Georgia" charset="0"/>
                <a:ea typeface="Georgia" charset="0"/>
                <a:cs typeface="Georgia" charset="0"/>
              </a:rPr>
              <a:t>Who are you?</a:t>
            </a: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→ What basic facts should people know? How do others describe you? </a:t>
            </a:r>
          </a:p>
          <a:p>
            <a:pPr algn="l">
              <a:spcAft>
                <a:spcPts val="2200"/>
              </a:spcAft>
            </a:pPr>
            <a:r>
              <a:rPr lang="en-US" sz="2200" b="1" dirty="0" smtClean="0">
                <a:latin typeface="Georgia" charset="0"/>
                <a:ea typeface="Georgia" charset="0"/>
                <a:cs typeface="Georgia" charset="0"/>
              </a:rPr>
              <a:t>What makes you awesome?</a:t>
            </a: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→ What are your unique strengths? What value do you bring to teams and companies?</a:t>
            </a:r>
          </a:p>
          <a:p>
            <a:pPr algn="l">
              <a:spcAft>
                <a:spcPts val="2200"/>
              </a:spcAft>
            </a:pPr>
            <a:r>
              <a:rPr lang="en-US" sz="2200" b="1" dirty="0" smtClean="0">
                <a:solidFill>
                  <a:srgbClr val="7030A0"/>
                </a:solidFill>
                <a:latin typeface="Georgia" charset="0"/>
                <a:ea typeface="Georgia" charset="0"/>
                <a:cs typeface="Georgia" charset="0"/>
              </a:rPr>
              <a:t>Where are you going?</a:t>
            </a: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→ What will you do next? How will you make an impact? #</a:t>
            </a:r>
            <a:r>
              <a:rPr lang="en-US" sz="2200" dirty="0" err="1" smtClean="0">
                <a:latin typeface="Georgia" charset="0"/>
                <a:ea typeface="Georgia" charset="0"/>
                <a:cs typeface="Georgia" charset="0"/>
              </a:rPr>
              <a:t>focusonwhereyouaregoingnotwhereyou’vebeen</a:t>
            </a:r>
            <a:endParaRPr lang="en-US" sz="2200" dirty="0" smtClean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kern="0" dirty="0" smtClean="0"/>
              <a:t>PERSONAL BRANDING</a:t>
            </a:r>
            <a:endParaRPr lang="en-US" kern="0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375294" y="1148617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sz="4400" kern="0" dirty="0" smtClean="0"/>
              <a:t>DEVELOPING YOUR STORY</a:t>
            </a:r>
            <a:endParaRPr lang="en-US" sz="4400" kern="0" dirty="0"/>
          </a:p>
        </p:txBody>
      </p:sp>
    </p:spTree>
    <p:extLst>
      <p:ext uri="{BB962C8B-B14F-4D97-AF65-F5344CB8AC3E}">
        <p14:creationId xmlns:p14="http://schemas.microsoft.com/office/powerpoint/2010/main" val="21320707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0BDFF0-D88B-F848-B1AE-D535B20506C8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1705316"/>
            <a:ext cx="8489951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Aft>
                <a:spcPts val="2200"/>
              </a:spcAft>
            </a:pPr>
            <a:r>
              <a:rPr lang="en-US" sz="2000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I’m a UX Designer with a background in childhood education, so I like designing apps for children and teachers. I’ve spent the last four years in public schools empathizing with teachers and children who struggle with technology. I believe that having empathy and listening to others is my biggest strength, which is why I’m so enthusiastic about user experience design! This is because I like working with others to come up with simple, beautiful, and creative solutions specifically for the user. Now I’m looking for the best way to position myself to work for </a:t>
            </a:r>
            <a:r>
              <a:rPr lang="en-US" sz="20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a mission-driven company </a:t>
            </a:r>
            <a:r>
              <a:rPr lang="en-US" sz="2000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where I can really make a </a:t>
            </a:r>
            <a:r>
              <a:rPr lang="en-US" sz="20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strong </a:t>
            </a:r>
            <a:r>
              <a:rPr lang="en-US" sz="2000" dirty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impact on </a:t>
            </a:r>
            <a:r>
              <a:rPr lang="en-US" sz="20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my community through effective design.</a:t>
            </a:r>
            <a:endParaRPr lang="en-US" sz="2000" b="1" dirty="0" smtClean="0">
              <a:solidFill>
                <a:schemeClr val="tx1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kern="0" dirty="0" smtClean="0"/>
              <a:t>PERSONAL BRANDING</a:t>
            </a:r>
            <a:endParaRPr lang="en-US" kern="0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375294" y="1148617"/>
            <a:ext cx="8274994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sz="4400" kern="0" dirty="0" smtClean="0"/>
              <a:t>EXAMPLE </a:t>
            </a:r>
            <a:r>
              <a:rPr lang="en-US" sz="4400" kern="0" smtClean="0"/>
              <a:t>BRANDING STATEMENT: SPOKEN</a:t>
            </a:r>
            <a:endParaRPr lang="en-US" sz="4400" kern="0" dirty="0"/>
          </a:p>
        </p:txBody>
      </p:sp>
    </p:spTree>
    <p:extLst>
      <p:ext uri="{BB962C8B-B14F-4D97-AF65-F5344CB8AC3E}">
        <p14:creationId xmlns:p14="http://schemas.microsoft.com/office/powerpoint/2010/main" val="176073198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0BDFF0-D88B-F848-B1AE-D535B20506C8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85737" y="1527870"/>
            <a:ext cx="89916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Aft>
                <a:spcPts val="2200"/>
              </a:spcAft>
            </a:pPr>
            <a:r>
              <a:rPr lang="en-US" sz="1600" dirty="0">
                <a:latin typeface="Georgia" charset="0"/>
                <a:ea typeface="Georgia" charset="0"/>
                <a:cs typeface="Georgia" charset="0"/>
              </a:rPr>
              <a:t>I was renovating houses in Seattle when a friend sent me a link to a online course in Python, along with a simple message: "I think you'd be good at this." Three months, one Harvard summer class and one General Assembly immersive program later, I think it's safe to say that my friend was right. Programming is my long-undiscovered passion, and I have taken to writing code like a fish to water.</a:t>
            </a:r>
            <a:br>
              <a:rPr lang="en-US" sz="1600" dirty="0">
                <a:latin typeface="Georgia" charset="0"/>
                <a:ea typeface="Georgia" charset="0"/>
                <a:cs typeface="Georgia" charset="0"/>
              </a:rPr>
            </a:br>
            <a:r>
              <a:rPr lang="en-US" sz="1600" dirty="0">
                <a:latin typeface="Georgia" charset="0"/>
                <a:ea typeface="Georgia" charset="0"/>
                <a:cs typeface="Georgia" charset="0"/>
              </a:rPr>
              <a:t/>
            </a:r>
            <a:br>
              <a:rPr lang="en-US" sz="1600" dirty="0">
                <a:latin typeface="Georgia" charset="0"/>
                <a:ea typeface="Georgia" charset="0"/>
                <a:cs typeface="Georgia" charset="0"/>
              </a:rPr>
            </a:br>
            <a:r>
              <a:rPr lang="en-US" sz="1600" dirty="0">
                <a:latin typeface="Georgia" charset="0"/>
                <a:ea typeface="Georgia" charset="0"/>
                <a:cs typeface="Georgia" charset="0"/>
              </a:rPr>
              <a:t>I am an efficient, resourceful problem solver. I love developing new systems. I love to collaborate, helping to make the most of diverse talents within a group through quiet leadership. I make serious work joyful through tactful application of humor and frequent celebration of small victories. In every aspect of my life, I am devoted to leaving things better than I found them.</a:t>
            </a:r>
            <a:br>
              <a:rPr lang="en-US" sz="1600" dirty="0">
                <a:latin typeface="Georgia" charset="0"/>
                <a:ea typeface="Georgia" charset="0"/>
                <a:cs typeface="Georgia" charset="0"/>
              </a:rPr>
            </a:br>
            <a:r>
              <a:rPr lang="en-US" sz="1600" dirty="0">
                <a:latin typeface="Georgia" charset="0"/>
                <a:ea typeface="Georgia" charset="0"/>
                <a:cs typeface="Georgia" charset="0"/>
              </a:rPr>
              <a:t/>
            </a:r>
            <a:br>
              <a:rPr lang="en-US" sz="1600" dirty="0">
                <a:latin typeface="Georgia" charset="0"/>
                <a:ea typeface="Georgia" charset="0"/>
                <a:cs typeface="Georgia" charset="0"/>
              </a:rPr>
            </a:br>
            <a:r>
              <a:rPr lang="en-US" sz="1600" dirty="0">
                <a:latin typeface="Georgia" charset="0"/>
                <a:ea typeface="Georgia" charset="0"/>
                <a:cs typeface="Georgia" charset="0"/>
              </a:rPr>
              <a:t>In addition to my recent, intensive training as a full-stack web developer, I have worked as a teacher, a researcher, a production carpenter, and a project manager. This broad base of experience proves my adaptability, an essential skill in the fast-changing world of development.</a:t>
            </a:r>
            <a:endParaRPr lang="en-US" sz="1600" b="1" dirty="0" smtClean="0">
              <a:solidFill>
                <a:schemeClr val="accent2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kern="0" dirty="0" smtClean="0"/>
              <a:t>PERSONAL BRANDING</a:t>
            </a:r>
            <a:endParaRPr lang="en-US" kern="0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375294" y="1148617"/>
            <a:ext cx="8528994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sz="4400" kern="0" dirty="0" smtClean="0"/>
              <a:t>EXAMPLE BRANDING STATEMENT: WRITING</a:t>
            </a:r>
            <a:endParaRPr lang="en-US" sz="4400" kern="0" dirty="0"/>
          </a:p>
        </p:txBody>
      </p:sp>
    </p:spTree>
    <p:extLst>
      <p:ext uri="{BB962C8B-B14F-4D97-AF65-F5344CB8AC3E}">
        <p14:creationId xmlns:p14="http://schemas.microsoft.com/office/powerpoint/2010/main" val="14612198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C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268343"/>
            <a:ext cx="8425853" cy="1131957"/>
          </a:xfrm>
        </p:spPr>
        <p:txBody>
          <a:bodyPr/>
          <a:lstStyle/>
          <a:p>
            <a:r>
              <a:rPr lang="en-US" sz="13800" dirty="0" smtClean="0"/>
              <a:t>ACTIVITY:</a:t>
            </a:r>
            <a:endParaRPr lang="en-US" sz="138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DEVELOPING YOUR NETWORK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48397" y="2857500"/>
            <a:ext cx="8425853" cy="1131957"/>
          </a:xfrm>
          <a:prstGeom prst="rect">
            <a:avLst/>
          </a:prstGeom>
        </p:spPr>
        <p:txBody>
          <a:bodyPr vert="horz" lIns="65828" tIns="32914" rIns="65828" bIns="32914"/>
          <a:lstStyle>
            <a:lvl1pPr algn="l" rtl="0" eaLnBrk="0" fontAlgn="base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8800" b="1" cap="all" spc="-200">
                <a:solidFill>
                  <a:schemeClr val="tx1"/>
                </a:solidFill>
                <a:latin typeface="+mj-lt"/>
                <a:ea typeface="+mj-ea"/>
                <a:cs typeface="+mj-cs"/>
                <a:sym typeface="PFDinTextCompPro-Bold" charset="0"/>
              </a:defRPr>
            </a:lvl1pPr>
            <a:lvl2pPr algn="l" rtl="0" eaLnBrk="0" fontAlgn="base" hangingPunct="0">
              <a:lnSpc>
                <a:spcPts val="10075"/>
              </a:lnSpc>
              <a:spcBef>
                <a:spcPct val="0"/>
              </a:spcBef>
              <a:spcAft>
                <a:spcPct val="0"/>
              </a:spcAft>
              <a:defRPr sz="115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2pPr>
            <a:lvl3pPr algn="l" rtl="0" eaLnBrk="0" fontAlgn="base" hangingPunct="0">
              <a:lnSpc>
                <a:spcPts val="10075"/>
              </a:lnSpc>
              <a:spcBef>
                <a:spcPct val="0"/>
              </a:spcBef>
              <a:spcAft>
                <a:spcPct val="0"/>
              </a:spcAft>
              <a:defRPr sz="115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3pPr>
            <a:lvl4pPr algn="l" rtl="0" eaLnBrk="0" fontAlgn="base" hangingPunct="0">
              <a:lnSpc>
                <a:spcPts val="10075"/>
              </a:lnSpc>
              <a:spcBef>
                <a:spcPct val="0"/>
              </a:spcBef>
              <a:spcAft>
                <a:spcPct val="0"/>
              </a:spcAft>
              <a:defRPr sz="115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4pPr>
            <a:lvl5pPr algn="l" rtl="0" eaLnBrk="0" fontAlgn="base" hangingPunct="0">
              <a:lnSpc>
                <a:spcPts val="10075"/>
              </a:lnSpc>
              <a:spcBef>
                <a:spcPct val="0"/>
              </a:spcBef>
              <a:spcAft>
                <a:spcPct val="0"/>
              </a:spcAft>
              <a:defRPr sz="115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5pPr>
            <a:lvl6pPr marL="329138" algn="l" rtl="0" fontAlgn="base">
              <a:lnSpc>
                <a:spcPts val="10079"/>
              </a:lnSpc>
              <a:spcBef>
                <a:spcPct val="0"/>
              </a:spcBef>
              <a:spcAft>
                <a:spcPct val="0"/>
              </a:spcAft>
              <a:defRPr sz="115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6pPr>
            <a:lvl7pPr marL="658277" algn="l" rtl="0" fontAlgn="base">
              <a:lnSpc>
                <a:spcPts val="10079"/>
              </a:lnSpc>
              <a:spcBef>
                <a:spcPct val="0"/>
              </a:spcBef>
              <a:spcAft>
                <a:spcPct val="0"/>
              </a:spcAft>
              <a:defRPr sz="115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7pPr>
            <a:lvl8pPr marL="987415" algn="l" rtl="0" fontAlgn="base">
              <a:lnSpc>
                <a:spcPts val="10079"/>
              </a:lnSpc>
              <a:spcBef>
                <a:spcPct val="0"/>
              </a:spcBef>
              <a:spcAft>
                <a:spcPct val="0"/>
              </a:spcAft>
              <a:defRPr sz="115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8pPr>
            <a:lvl9pPr marL="1316553" algn="l" rtl="0" fontAlgn="base">
              <a:lnSpc>
                <a:spcPts val="10079"/>
              </a:lnSpc>
              <a:spcBef>
                <a:spcPct val="0"/>
              </a:spcBef>
              <a:spcAft>
                <a:spcPct val="0"/>
              </a:spcAft>
              <a:defRPr sz="11500">
                <a:solidFill>
                  <a:schemeClr val="tx1"/>
                </a:solidFill>
                <a:latin typeface="PFDinTextCompPro-Bold" charset="0"/>
                <a:ea typeface="ヒラギノ角ゴ ProN W6" charset="0"/>
                <a:cs typeface="ヒラギノ角ゴ ProN W6" charset="0"/>
                <a:sym typeface="PFDinTextCompPro-Bold" charset="0"/>
              </a:defRPr>
            </a:lvl9pPr>
          </a:lstStyle>
          <a:p>
            <a:r>
              <a:rPr lang="en-US" sz="7200" kern="0" dirty="0" smtClean="0"/>
              <a:t>GIVE YOUR ELEVATOR PITCH</a:t>
            </a:r>
            <a:endParaRPr lang="en-US" sz="7200" kern="0" dirty="0"/>
          </a:p>
        </p:txBody>
      </p:sp>
    </p:spTree>
    <p:extLst>
      <p:ext uri="{BB962C8B-B14F-4D97-AF65-F5344CB8AC3E}">
        <p14:creationId xmlns:p14="http://schemas.microsoft.com/office/powerpoint/2010/main" val="3979663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0BDFF0-D88B-F848-B1AE-D535B20506C8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71266" y="2745075"/>
            <a:ext cx="53770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Aft>
                <a:spcPts val="2200"/>
              </a:spcAft>
            </a:pPr>
            <a:r>
              <a:rPr lang="en-US" sz="2000" b="1" dirty="0" smtClean="0">
                <a:latin typeface="Georgia" charset="0"/>
                <a:ea typeface="Georgia" charset="0"/>
                <a:cs typeface="Georgia" charset="0"/>
              </a:rPr>
              <a:t>Time for elevator pitches!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kern="0" dirty="0" smtClean="0"/>
              <a:t>PERSONAL BRANDING</a:t>
            </a:r>
            <a:endParaRPr lang="en-US" kern="0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375294" y="11811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sz="4400" kern="0" dirty="0" smtClean="0"/>
              <a:t>Practice, Practice, Practice</a:t>
            </a:r>
            <a:endParaRPr lang="en-US" sz="4400" kern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655" y="2705100"/>
            <a:ext cx="4300538" cy="22936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Rectangle 8"/>
          <p:cNvSpPr/>
          <p:nvPr/>
        </p:nvSpPr>
        <p:spPr>
          <a:xfrm>
            <a:off x="371266" y="1682085"/>
            <a:ext cx="85330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Aft>
                <a:spcPts val="2200"/>
              </a:spcAft>
            </a:pPr>
            <a:r>
              <a:rPr lang="en-US" sz="2000" b="1" dirty="0" smtClean="0">
                <a:latin typeface="Georgia" charset="0"/>
                <a:ea typeface="Georgia" charset="0"/>
                <a:cs typeface="Georgia" charset="0"/>
              </a:rPr>
              <a:t>Let’s say you’re at a networking event. </a:t>
            </a:r>
            <a:r>
              <a:rPr lang="en-US" sz="2000" dirty="0" smtClean="0">
                <a:latin typeface="Georgia" charset="0"/>
                <a:ea typeface="Georgia" charset="0"/>
                <a:cs typeface="Georgia" charset="0"/>
              </a:rPr>
              <a:t>Introduce yourself to someone. Work off of your Personal Branding Statement. </a:t>
            </a:r>
            <a:endParaRPr lang="en-US" sz="2000" b="1" dirty="0" smtClean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710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7" y="534988"/>
            <a:ext cx="641350" cy="341312"/>
          </a:xfrm>
        </p:spPr>
        <p:txBody>
          <a:bodyPr/>
          <a:lstStyle/>
          <a:p>
            <a:pPr>
              <a:defRPr/>
            </a:pPr>
            <a:fld id="{FAD99ABA-0AE4-A846-B86C-643F76F1080B}" type="slidenum">
              <a:rPr lang="en-US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29700" name="Content Placeholder 8"/>
          <p:cNvSpPr>
            <a:spLocks noGrp="1"/>
          </p:cNvSpPr>
          <p:nvPr>
            <p:ph sz="quarter" idx="11"/>
          </p:nvPr>
        </p:nvSpPr>
        <p:spPr bwMode="auto">
          <a:xfrm>
            <a:off x="371475" y="495300"/>
            <a:ext cx="6400800" cy="304800"/>
          </a:xfrm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dirty="0"/>
              <a:t>PERSONAL </a:t>
            </a:r>
            <a:r>
              <a:rPr lang="en-US" dirty="0" smtClean="0"/>
              <a:t>BRANDING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0537" y="1104900"/>
            <a:ext cx="838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 smtClean="0">
                <a:solidFill>
                  <a:schemeClr val="tx1"/>
                </a:solidFill>
                <a:latin typeface="+mj-lt"/>
              </a:rPr>
              <a:t>ASSIGNMENTS – DUE IN GOOGLE DOC</a:t>
            </a:r>
          </a:p>
          <a:p>
            <a:pPr algn="l"/>
            <a:endParaRPr lang="en-US" sz="1800" dirty="0" smtClean="0">
              <a:solidFill>
                <a:schemeClr val="tx1"/>
              </a:solidFill>
              <a:latin typeface="+mj-lt"/>
            </a:endParaRPr>
          </a:p>
          <a:p>
            <a:pPr marL="342900" lvl="0" indent="-342900" algn="l">
              <a:spcAft>
                <a:spcPts val="600"/>
              </a:spcAft>
              <a:buFont typeface="Wingdings" charset="2"/>
              <a:buChar char="q"/>
            </a:pPr>
            <a:r>
              <a:rPr lang="en-US" sz="24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Craft a compelling Personal Branding Statement – submit this a day before Outcomes</a:t>
            </a:r>
          </a:p>
          <a:p>
            <a:pPr marL="342900" lvl="0" indent="-342900" algn="l">
              <a:spcAft>
                <a:spcPts val="600"/>
              </a:spcAft>
              <a:buFont typeface="Wingdings" charset="2"/>
              <a:buChar char="q"/>
            </a:pPr>
            <a:r>
              <a:rPr lang="en-US" sz="2400" dirty="0" smtClean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Review 2 colleagues’ PBSs – due by next Outcomes</a:t>
            </a:r>
            <a:endParaRPr lang="en-US" sz="2400" dirty="0">
              <a:solidFill>
                <a:schemeClr val="tx1"/>
              </a:solidFill>
              <a:latin typeface="Georgia" charset="0"/>
              <a:ea typeface="Georgia" charset="0"/>
              <a:cs typeface="Georgia" charset="0"/>
            </a:endParaRPr>
          </a:p>
          <a:p>
            <a:pPr algn="l"/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238171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11500" dirty="0" smtClean="0"/>
              <a:t>Q&amp;A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6600" dirty="0" smtClean="0"/>
              <a:t>&amp; Exit Ticket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DEVELOPING YOUR NETWORK</a:t>
            </a:r>
          </a:p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D99ABA-0AE4-A846-B86C-643F76F1080B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71475" y="4072235"/>
            <a:ext cx="85328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kern="0" dirty="0">
                <a:solidFill>
                  <a:srgbClr val="5FCAC8"/>
                </a:solidFill>
                <a:latin typeface="Georgia" charset="0"/>
                <a:ea typeface="Georgia" charset="0"/>
                <a:cs typeface="Georgia" charset="0"/>
              </a:rPr>
              <a:t>Exit ticket:</a:t>
            </a:r>
            <a:r>
              <a:rPr lang="en-US" sz="2400" kern="0" dirty="0">
                <a:solidFill>
                  <a:srgbClr val="5FCAC8"/>
                </a:solidFill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400" kern="0" dirty="0">
                <a:solidFill>
                  <a:srgbClr val="5FCAC8"/>
                </a:solidFill>
                <a:latin typeface="Georgia" charset="0"/>
                <a:ea typeface="Georgia" charset="0"/>
                <a:cs typeface="Georgia" charset="0"/>
              </a:rPr>
              <a:t>https://</a:t>
            </a:r>
            <a:r>
              <a:rPr lang="en-US" sz="2400" kern="0" dirty="0" err="1">
                <a:solidFill>
                  <a:srgbClr val="5FCAC8"/>
                </a:solidFill>
                <a:latin typeface="Georgia" charset="0"/>
                <a:ea typeface="Georgia" charset="0"/>
                <a:cs typeface="Georgia" charset="0"/>
              </a:rPr>
              <a:t>ga-research.typeform.com</a:t>
            </a:r>
            <a:r>
              <a:rPr lang="en-US" sz="2400" kern="0" dirty="0">
                <a:solidFill>
                  <a:srgbClr val="5FCAC8"/>
                </a:solidFill>
                <a:latin typeface="Georgia" charset="0"/>
                <a:ea typeface="Georgia" charset="0"/>
                <a:cs typeface="Georgia" charset="0"/>
              </a:rPr>
              <a:t>/to/SXA5M7</a:t>
            </a:r>
            <a:endParaRPr lang="en-US" sz="2400" kern="0" dirty="0">
              <a:solidFill>
                <a:srgbClr val="5FCAC8"/>
              </a:solidFill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4338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PERSONAL BRANDING</a:t>
            </a:r>
            <a:endParaRPr dirty="0"/>
          </a:p>
        </p:txBody>
      </p:sp>
      <p:sp>
        <p:nvSpPr>
          <p:cNvPr id="310" name="Shape 310"/>
          <p:cNvSpPr>
            <a:spLocks noGrp="1"/>
          </p:cNvSpPr>
          <p:nvPr>
            <p:ph type="body" idx="14"/>
          </p:nvPr>
        </p:nvSpPr>
        <p:spPr>
          <a:xfrm>
            <a:off x="457181" y="1180941"/>
            <a:ext cx="8448712" cy="1066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LEARNING OBJECTIVES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630658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2"/>
          </p:nvPr>
        </p:nvSpPr>
        <p:spPr/>
        <p:txBody>
          <a:bodyPr lIns="91440" tIns="91440" rIns="91440" bIns="91440" anchor="ctr"/>
          <a:lstStyle/>
          <a:p>
            <a:pPr algn="ctr"/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Each </a:t>
            </a: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student will 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develop a personal branding statement that </a:t>
            </a: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highlights 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his unique skills and qualities.</a:t>
            </a:r>
            <a:endParaRPr lang="en-US" sz="24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755F1FA3-6FF8-DF45-BA66-4A86341B37DB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738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PERSONAL BRANDING</a:t>
            </a:r>
            <a:endParaRPr dirty="0"/>
          </a:p>
        </p:txBody>
      </p:sp>
      <p:sp>
        <p:nvSpPr>
          <p:cNvPr id="310" name="Shape 310"/>
          <p:cNvSpPr>
            <a:spLocks noGrp="1"/>
          </p:cNvSpPr>
          <p:nvPr>
            <p:ph type="body" idx="14"/>
          </p:nvPr>
        </p:nvSpPr>
        <p:spPr>
          <a:xfrm>
            <a:off x="457181" y="1180941"/>
            <a:ext cx="8448712" cy="1066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PERSONAL BRANDING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00" y="2587593"/>
            <a:ext cx="1828800" cy="1828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906" y="2608108"/>
            <a:ext cx="2769326" cy="1828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737" y="2587593"/>
            <a:ext cx="1828800" cy="1828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15417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0BDFF0-D88B-F848-B1AE-D535B20506C8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kern="0" dirty="0" smtClean="0"/>
              <a:t>PERSONAL BRANDING</a:t>
            </a:r>
            <a:endParaRPr lang="en-US" kern="0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375294" y="1148617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sz="4400" kern="0" dirty="0" smtClean="0"/>
              <a:t>Strong Personal </a:t>
            </a:r>
            <a:r>
              <a:rPr lang="en-US" sz="4400" kern="0" dirty="0" err="1" smtClean="0"/>
              <a:t>BrandIng</a:t>
            </a:r>
            <a:endParaRPr lang="en-US" sz="4400" kern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37" y="1562100"/>
            <a:ext cx="4005263" cy="320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60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0BDFF0-D88B-F848-B1AE-D535B20506C8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71265" y="1586528"/>
            <a:ext cx="8991809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400" b="1" dirty="0" smtClean="0">
                <a:latin typeface="Georgia" charset="0"/>
                <a:ea typeface="Georgia" charset="0"/>
                <a:cs typeface="Georgia" charset="0"/>
              </a:rPr>
              <a:t>Personal Branding </a:t>
            </a:r>
            <a:r>
              <a:rPr lang="en-US" sz="2400" b="1" dirty="0">
                <a:latin typeface="Georgia" charset="0"/>
                <a:ea typeface="Georgia" charset="0"/>
                <a:cs typeface="Georgia" charset="0"/>
              </a:rPr>
              <a:t>Statement</a:t>
            </a:r>
          </a:p>
          <a:p>
            <a:pPr algn="l"/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A 30-second elevator pitch that you can tell someone when they ask you “So, 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tell me </a:t>
            </a: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about yourself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.” </a:t>
            </a:r>
          </a:p>
          <a:p>
            <a:pPr algn="l"/>
            <a:r>
              <a:rPr lang="en-US" sz="2000" i="1" dirty="0" smtClean="0">
                <a:latin typeface="Georgia" charset="0"/>
                <a:ea typeface="Georgia" charset="0"/>
                <a:cs typeface="Georgia" charset="0"/>
              </a:rPr>
              <a:t>In writing: Summary statement on your resume.</a:t>
            </a:r>
            <a:endParaRPr lang="en-US" sz="2000" i="1" dirty="0">
              <a:latin typeface="Georgia" charset="0"/>
              <a:ea typeface="Georgia" charset="0"/>
              <a:cs typeface="Georgia" charset="0"/>
            </a:endParaRPr>
          </a:p>
          <a:p>
            <a:pPr algn="l"/>
            <a:endParaRPr lang="en-US" sz="2400" dirty="0">
              <a:latin typeface="Georgia" charset="0"/>
              <a:ea typeface="Georgia" charset="0"/>
              <a:cs typeface="Georgia" charset="0"/>
            </a:endParaRPr>
          </a:p>
          <a:p>
            <a:pPr algn="l"/>
            <a:r>
              <a:rPr lang="en-US" sz="2400" b="1" dirty="0">
                <a:latin typeface="Georgia" charset="0"/>
                <a:ea typeface="Georgia" charset="0"/>
                <a:cs typeface="Georgia" charset="0"/>
              </a:rPr>
              <a:t>Your Story</a:t>
            </a:r>
          </a:p>
          <a:p>
            <a:pPr algn="l"/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An expanded version of your 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statement that </a:t>
            </a: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you would share 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at </a:t>
            </a: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networking events and job interviews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.</a:t>
            </a:r>
          </a:p>
          <a:p>
            <a:pPr algn="l"/>
            <a:r>
              <a:rPr lang="en-US" sz="2000" i="1" dirty="0">
                <a:latin typeface="Georgia" charset="0"/>
                <a:ea typeface="Georgia" charset="0"/>
                <a:cs typeface="Georgia" charset="0"/>
              </a:rPr>
              <a:t>In writing: Summary statement on your </a:t>
            </a:r>
            <a:r>
              <a:rPr lang="en-US" sz="2000" i="1" dirty="0" smtClean="0">
                <a:latin typeface="Georgia" charset="0"/>
                <a:ea typeface="Georgia" charset="0"/>
                <a:cs typeface="Georgia" charset="0"/>
              </a:rPr>
              <a:t>LinkedIn profile + other accounts.</a:t>
            </a:r>
            <a:endParaRPr lang="en-US" sz="2000" i="1" dirty="0">
              <a:latin typeface="Georgia" charset="0"/>
              <a:ea typeface="Georgia" charset="0"/>
              <a:cs typeface="Georgia" charset="0"/>
            </a:endParaRPr>
          </a:p>
          <a:p>
            <a:pPr algn="l"/>
            <a:endParaRPr lang="en-US" sz="22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kern="0" dirty="0" smtClean="0"/>
              <a:t>PERSONAL BRANDING</a:t>
            </a:r>
            <a:endParaRPr lang="en-US" kern="0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375294" y="1148617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sz="4400" kern="0" dirty="0" smtClean="0"/>
              <a:t>WHEN YOU’LL USE IT</a:t>
            </a:r>
            <a:endParaRPr lang="en-US" sz="4400" kern="0" dirty="0"/>
          </a:p>
        </p:txBody>
      </p:sp>
    </p:spTree>
    <p:extLst>
      <p:ext uri="{BB962C8B-B14F-4D97-AF65-F5344CB8AC3E}">
        <p14:creationId xmlns:p14="http://schemas.microsoft.com/office/powerpoint/2010/main" val="8532164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PERSONAL BRANDING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BDFF0-D88B-F848-B1AE-D535B20506C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71266" y="1394805"/>
            <a:ext cx="362447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400" b="1" dirty="0">
                <a:latin typeface="Georgia" charset="0"/>
                <a:ea typeface="Georgia" charset="0"/>
                <a:cs typeface="Georgia" charset="0"/>
              </a:rPr>
              <a:t>Facts tell, stories sell.  </a:t>
            </a:r>
          </a:p>
          <a:p>
            <a:pPr algn="l"/>
            <a:endParaRPr lang="en-US" sz="2400" dirty="0">
              <a:latin typeface="Georgia" charset="0"/>
              <a:ea typeface="Georgia" charset="0"/>
              <a:cs typeface="Georgia" charset="0"/>
            </a:endParaRPr>
          </a:p>
          <a:p>
            <a:pPr algn="l"/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The human brain is designed to remember stories with emotional impact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737" y="1485899"/>
            <a:ext cx="4800600" cy="284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8952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PERSONAL BRANDING</a:t>
            </a:r>
            <a:endParaRPr dirty="0"/>
          </a:p>
        </p:txBody>
      </p:sp>
      <p:sp>
        <p:nvSpPr>
          <p:cNvPr id="310" name="Shape 310"/>
          <p:cNvSpPr>
            <a:spLocks noGrp="1"/>
          </p:cNvSpPr>
          <p:nvPr>
            <p:ph type="body" idx="14"/>
          </p:nvPr>
        </p:nvSpPr>
        <p:spPr>
          <a:xfrm>
            <a:off x="457181" y="1180941"/>
            <a:ext cx="8448712" cy="1066959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Crafting your Story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164771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0BDFF0-D88B-F848-B1AE-D535B20506C8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71265" y="1586528"/>
            <a:ext cx="8533023" cy="32521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Aft>
                <a:spcPts val="2200"/>
              </a:spcAft>
            </a:pPr>
            <a:r>
              <a:rPr lang="en-US" sz="2200" b="1" dirty="0">
                <a:latin typeface="Georgia" charset="0"/>
                <a:ea typeface="Georgia" charset="0"/>
                <a:cs typeface="Georgia" charset="0"/>
              </a:rPr>
              <a:t>Core Values </a:t>
            </a:r>
            <a:r>
              <a:rPr lang="en-US" sz="2200" dirty="0">
                <a:latin typeface="Georgia" charset="0"/>
                <a:ea typeface="Georgia" charset="0"/>
                <a:cs typeface="Georgia" charset="0"/>
              </a:rPr>
              <a:t>→ What are your fundamental beliefs and guiding principles</a:t>
            </a: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?</a:t>
            </a:r>
          </a:p>
          <a:p>
            <a:pPr algn="l">
              <a:spcAft>
                <a:spcPts val="2200"/>
              </a:spcAft>
            </a:pPr>
            <a:r>
              <a:rPr lang="en-US" sz="2200" b="1" dirty="0" smtClean="0">
                <a:latin typeface="Georgia" charset="0"/>
                <a:ea typeface="Georgia" charset="0"/>
                <a:cs typeface="Georgia" charset="0"/>
              </a:rPr>
              <a:t>Passions</a:t>
            </a: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200" dirty="0">
                <a:latin typeface="Georgia" charset="0"/>
                <a:ea typeface="Georgia" charset="0"/>
                <a:cs typeface="Georgia" charset="0"/>
              </a:rPr>
              <a:t>→ What motivates and intrigues you</a:t>
            </a: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?</a:t>
            </a:r>
          </a:p>
          <a:p>
            <a:pPr algn="l">
              <a:spcAft>
                <a:spcPts val="2200"/>
              </a:spcAft>
            </a:pPr>
            <a:r>
              <a:rPr lang="en-US" sz="2200" b="1" dirty="0" smtClean="0">
                <a:latin typeface="Georgia" charset="0"/>
                <a:ea typeface="Georgia" charset="0"/>
                <a:cs typeface="Georgia" charset="0"/>
              </a:rPr>
              <a:t>Vision</a:t>
            </a: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200" dirty="0">
                <a:latin typeface="Georgia" charset="0"/>
                <a:ea typeface="Georgia" charset="0"/>
                <a:cs typeface="Georgia" charset="0"/>
              </a:rPr>
              <a:t>→ What does your ideal career look like? </a:t>
            </a:r>
            <a:endParaRPr lang="en-US" sz="2200" dirty="0" smtClean="0">
              <a:latin typeface="Georgia" charset="0"/>
              <a:ea typeface="Georgia" charset="0"/>
              <a:cs typeface="Georgia" charset="0"/>
            </a:endParaRPr>
          </a:p>
          <a:p>
            <a:pPr algn="l">
              <a:spcAft>
                <a:spcPts val="2200"/>
              </a:spcAft>
            </a:pPr>
            <a:r>
              <a:rPr lang="en-US" sz="2200" b="1" dirty="0" smtClean="0">
                <a:latin typeface="Georgia" charset="0"/>
                <a:ea typeface="Georgia" charset="0"/>
                <a:cs typeface="Georgia" charset="0"/>
              </a:rPr>
              <a:t>Strengths</a:t>
            </a: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200" dirty="0">
                <a:latin typeface="Georgia" charset="0"/>
                <a:ea typeface="Georgia" charset="0"/>
                <a:cs typeface="Georgia" charset="0"/>
              </a:rPr>
              <a:t>→ What are your </a:t>
            </a: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best characteristics and skills?</a:t>
            </a:r>
          </a:p>
          <a:p>
            <a:pPr algn="l">
              <a:spcAft>
                <a:spcPts val="2200"/>
              </a:spcAft>
            </a:pPr>
            <a:r>
              <a:rPr lang="en-US" sz="2200" b="1" dirty="0" smtClean="0">
                <a:latin typeface="Georgia" charset="0"/>
                <a:ea typeface="Georgia" charset="0"/>
                <a:cs typeface="Georgia" charset="0"/>
              </a:rPr>
              <a:t>Uniqueness</a:t>
            </a:r>
            <a:r>
              <a:rPr lang="en-US" sz="2200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200" dirty="0">
                <a:latin typeface="Georgia" charset="0"/>
                <a:ea typeface="Georgia" charset="0"/>
                <a:cs typeface="Georgia" charset="0"/>
              </a:rPr>
              <a:t>→  What sets you apart?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kern="0" dirty="0" smtClean="0"/>
              <a:t>PERSONAL BRANDING</a:t>
            </a:r>
            <a:endParaRPr lang="en-US" kern="0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375294" y="1148617"/>
            <a:ext cx="8528994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 b="1">
                <a:solidFill>
                  <a:schemeClr val="tx1"/>
                </a:solidFill>
                <a:latin typeface="+mj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r>
              <a:rPr lang="en-US" sz="4400" kern="0" dirty="0" smtClean="0"/>
              <a:t>SELF-REFLECTION: You, </a:t>
            </a:r>
            <a:r>
              <a:rPr lang="en-US" sz="4400" kern="0" smtClean="0"/>
              <a:t>the professional</a:t>
            </a:r>
            <a:endParaRPr lang="en-US" sz="4400" kern="0" dirty="0"/>
          </a:p>
        </p:txBody>
      </p:sp>
    </p:spTree>
    <p:extLst>
      <p:ext uri="{BB962C8B-B14F-4D97-AF65-F5344CB8AC3E}">
        <p14:creationId xmlns:p14="http://schemas.microsoft.com/office/powerpoint/2010/main" val="5151853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86186</TotalTime>
  <Pages>0</Pages>
  <Words>595</Words>
  <Characters>0</Characters>
  <Application>Microsoft Macintosh PowerPoint</Application>
  <PresentationFormat>Custom</PresentationFormat>
  <Lines>0</Lines>
  <Paragraphs>76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30" baseType="lpstr">
      <vt:lpstr>Calibri</vt:lpstr>
      <vt:lpstr>Georgia</vt:lpstr>
      <vt:lpstr>Gill Sans</vt:lpstr>
      <vt:lpstr>Helvetica</vt:lpstr>
      <vt:lpstr>Lucida Grande</vt:lpstr>
      <vt:lpstr>ＭＳ Ｐゴシック</vt:lpstr>
      <vt:lpstr>News706 BT</vt:lpstr>
      <vt:lpstr>PFDinTextCompPro-Bold</vt:lpstr>
      <vt:lpstr>Wingdings</vt:lpstr>
      <vt:lpstr>ヒラギノ角ゴ ProN W3</vt:lpstr>
      <vt:lpstr>ヒラギノ角ゴ ProN W6</vt:lpstr>
      <vt:lpstr>Arial</vt:lpstr>
      <vt:lpstr>Title</vt:lpstr>
      <vt:lpstr>Agenda</vt:lpstr>
      <vt:lpstr>PersonAl Branding Telling your story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ACTIVITY:</vt:lpstr>
      <vt:lpstr>PowerPoint Presentation</vt:lpstr>
      <vt:lpstr>PowerPoint Presentation</vt:lpstr>
      <vt:lpstr>Q&amp;A &amp; Exit Ticket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Julie Carroll</cp:lastModifiedBy>
  <cp:revision>341</cp:revision>
  <dcterms:modified xsi:type="dcterms:W3CDTF">2016-11-09T16:25:29Z</dcterms:modified>
</cp:coreProperties>
</file>